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7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80" r:id="rId21"/>
    <p:sldId id="291" r:id="rId22"/>
    <p:sldId id="282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88" r:id="rId31"/>
    <p:sldId id="300" r:id="rId32"/>
    <p:sldId id="290" r:id="rId33"/>
    <p:sldId id="272" r:id="rId34"/>
    <p:sldId id="273" r:id="rId35"/>
    <p:sldId id="274" r:id="rId36"/>
    <p:sldId id="275" r:id="rId37"/>
  </p:sldIdLst>
  <p:sldSz cx="14630400" cy="8229600"/>
  <p:notesSz cx="8229600" cy="146304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Gelasio" panose="020B0604020202020204" charset="0"/>
      <p:regular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0725" autoAdjust="0"/>
  </p:normalViewPr>
  <p:slideViewPr>
    <p:cSldViewPr snapToGrid="0" snapToObjects="1">
      <p:cViewPr varScale="1">
        <p:scale>
          <a:sx n="121" d="100"/>
          <a:sy n="121" d="100"/>
        </p:scale>
        <p:origin x="84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116C0-165C-3FBD-C854-30E77F727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DEB96-4233-94C9-4468-5371EEB50D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DCB035D-7601-4309-9143-B9FDF6032B86}" type="datetimeFigureOut">
              <a:rPr lang="he-IL" smtClean="0"/>
              <a:t>ז'/שבט/תשפ"ו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DCB6-5825-FF0C-3598-BF91DE044F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9748-DF9C-5B48-0D9D-3155ABC6D7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CE375-F87D-4064-80B5-50F224BD31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11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0DE8-2537-E3BC-F69E-BB077685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83602-C889-C5AC-D37E-7FA7C7B5F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117E6-3F08-26DD-FD21-1D3189E7B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CF41C-B90E-D51A-4D67-3FA1E59A3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23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F21E-91EF-4FBA-3675-70BD1C30F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EE021-4C54-255F-62A1-E4695BC25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BF8B0-8F70-836D-4304-00B1311A0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7EA18-DA32-7A5E-63A5-9F9743946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B972-77E9-37B5-FDED-294345D8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D23DC-387D-6B56-E9AF-0851E820D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B65BB-417A-6C27-F4D7-F1CBE6FDB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the Fast Fourier Transform (FFT) logic for accurate frequency component detection using controlled input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CA965-29E9-D9A3-5CF1-8F9F22DB4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71AF-0C36-D12F-8395-4B838234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65F6E-0D6A-A34B-0ECB-25C438129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E2207-F63A-83A3-87A3-C712F221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6D87B-55D2-9E41-019E-318116D64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02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5AD4-41DB-25B2-BB85-BEC5606C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97CD4-C6A1-845D-BCD5-72E585012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1E625-DD6D-18AA-A48C-E95C1D124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659DC-FD2A-FC87-15D7-08E0F8AEA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21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D05E-82F6-0B0A-1CD0-DEAB273A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CFEFC-F42B-A2B2-BB2A-BE6EF4CE2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972D2-12BD-FC9A-A5F0-744A9F6F5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A158-41BA-CC0A-94F3-121CDCD4D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11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CCF1E-47CB-D7CB-DD6D-BAC3D237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2C054-21C0-0E81-9E6B-EB8F13393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DD0CC-CCE0-92DB-95BF-39157EBC6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5038-37B0-6F2B-B155-221E5A76B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87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70B5-8DB2-5C64-989C-8302B50DA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8EE2-4A72-E4DD-F885-A4C00EDF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88D7C-EEDC-F6C3-E736-C1BD16783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20E6-889C-E597-DD41-A8EA96AEF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Verifying the signal's ability to diffract around or penetrate obstacles, determining if direct Line-of-Sight (LOS) is mandatory for effective communication.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2C3E-ED4A-86E3-BF3E-510835DE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0C179-7534-0DDB-514C-F11FCCA08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2D76-7BF6-81F4-FBD7-50C4775C2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Ensuring the application maintains operational integrity and optimal temperature during prolonged, continuous use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DF59B-4014-F6DE-9EF4-B895578F1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11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6">
            <a:extLst>
              <a:ext uri="{FF2B5EF4-FFF2-40B4-BE49-F238E27FC236}">
                <a16:creationId xmlns:a16="http://schemas.microsoft.com/office/drawing/2014/main" id="{535B5EEC-6B74-8BEC-BCF4-CCBD15FC5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0773" y="413947"/>
            <a:ext cx="10494470" cy="8853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he-IL" sz="2800" b="1" dirty="0">
                <a:latin typeface="Gelasio" panose="020B0604020202020204" charset="0"/>
              </a:rPr>
              <a:t>תבנית בסיס</a:t>
            </a:r>
            <a:br>
              <a:rPr lang="he-IL" sz="2800" b="1" dirty="0">
                <a:latin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9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AA5D3-6C94-F852-3D37-002AFF2FCFD4}"/>
              </a:ext>
            </a:extLst>
          </p:cNvPr>
          <p:cNvSpPr txBox="1">
            <a:spLocks/>
          </p:cNvSpPr>
          <p:nvPr userDrawn="1"/>
        </p:nvSpPr>
        <p:spPr>
          <a:xfrm>
            <a:off x="306191" y="7627839"/>
            <a:ext cx="4571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fld id="{1127CD4C-4F1D-4FDB-8D9A-1C7D5DAF324D}" type="slidenum">
              <a:rPr lang="he-IL" smtClean="0"/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1059" y="575015"/>
            <a:ext cx="8092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Information Transfer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65758"/>
            <a:ext cx="93237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450"/>
              </a:lnSpc>
            </a:pP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An Application for Information Transfer</a:t>
            </a:r>
            <a:br>
              <a:rPr lang="en-US" sz="35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using Ultrasound Waves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05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Yoni Grinberg 307868257 &amp; Bar 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Harush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205713308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012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Supervisor: Dr. Elena Ravve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46" y="6836657"/>
            <a:ext cx="4139565" cy="9780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34880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</a:t>
            </a:r>
            <a:r>
              <a:rPr lang="en-US" sz="175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Code: 26-1-D-7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0" y="589405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 (</a:t>
            </a: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cnt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.)</a:t>
            </a:r>
            <a:endParaRPr lang="en-US" sz="4450" dirty="0"/>
          </a:p>
        </p:txBody>
      </p:sp>
      <p:sp>
        <p:nvSpPr>
          <p:cNvPr id="7" name="Text 5"/>
          <p:cNvSpPr/>
          <p:nvPr/>
        </p:nvSpPr>
        <p:spPr>
          <a:xfrm>
            <a:off x="793789" y="178549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Environment Tools: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89" y="22732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standard physical obstacles (examples: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solid barriers and walls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necessary to verify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containment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security properties of ultrasonic waves 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89" y="3078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Professional audio analysis software is required to verify that bit durations precisely meet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timing requirement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92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117" y="590967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Previous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Past Challenges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27739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of Network Protocol: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to one-to-one connections, unable to handle multiple devices simultaneously. Collisions occurred with three or more devices.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3048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 Platform Restriction: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Exclusively Android, limiting real-world application with heterogeneous devices (Android and iOS).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50150"/>
            <a:ext cx="6244709" cy="2505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129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Impdrovements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793790" y="65784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 Communication: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Introducing CSMA/CA for sophisticated channel arbitration.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93790" y="7020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Compatibility: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seamless operation between Android and iOS.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9518" y="247232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spcAft>
                <a:spcPts val="600"/>
              </a:spcAft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Our Approach? Frequency-Shift Keying </a:t>
            </a:r>
            <a:b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901898" y="1481376"/>
            <a:ext cx="12811363" cy="631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12282" y="1481376"/>
            <a:ext cx="42561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 Overview &amp; Parameters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12282" y="19197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 multi-layered acoustic communication protocol designed for secure, many-to-many data transfer in non-RF environments.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12282" y="29534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Frequency-Shift Keying (FSK) modulation utilizing high-frequency carrier waves (18–20 kHz) to ensure inaudibility.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12282" y="3987165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decentralized CSMA/CA arbitration mechanism with an RTS/CTS handshake to mitigate the Hidden Node Problem.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12282" y="502086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12282" y="5405914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UserID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40-bit unique sender identifier.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12282" y="5790962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Sequence Number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8-bit packet order identifier.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12282" y="6176010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Payload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88-bit user message data.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12282" y="6561058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12282" y="6946106"/>
            <a:ext cx="599634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Modulated Waveform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FSK-encoded ultrasonic audio stream.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1773" y="148137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 (pseudo code)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773" y="1927265"/>
            <a:ext cx="5996345" cy="22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TransmitSignal(bitStream)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 = InitAudioTrack(SAMPLE_RATE)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each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bitStream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 == 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18000 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20000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endParaRPr lang="he-IL" sz="15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 rtl="0">
              <a:lnSpc>
                <a:spcPts val="2550"/>
              </a:lnSpc>
              <a:buNone/>
            </a:pPr>
            <a:r>
              <a:rPr lang="he-IL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1773" y="4319111"/>
            <a:ext cx="5996345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buffer = GenerateSineWave(targetFreq, phase)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ApplyAmplitudeRamp(buffer)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track.write(buffer)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for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track.stop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3200" y="882015"/>
            <a:ext cx="4365069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25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93200" y="1846421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Mechanism: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implement a decentralized, asynchronous "Listen-Before-Talk" principle to manage many-to-many communication without a central server.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3200" y="2745819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Collision Avoidance: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an RTS/CTS (Request to Send / Clear to Send) handshake to logically reserve the acoustic medium and solve the Hidden Node Problem.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793200" y="3645218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Backoff Strategy: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use unique prime-number-based timers to minimize the probability of simultaneous retransmissions.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793200" y="4361140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793200" y="4797623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Regular Base Waiting Period (high prime number).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793200" y="5138142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Minimal Base Waiting Period (low prime number fallback).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793200" y="575810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State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Real-time detection of 18–20 kHz activity.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793200" y="619458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Outputs: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793200" y="6631067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Frames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56-bit control signals for medium reservation.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793200" y="6971586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Confirmation or error signals for frame integrity.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5704" y="184642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 ExecuteCSMA(payload):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5704" y="228290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True: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5704" y="2719388"/>
            <a:ext cx="5308878" cy="44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for RBWP_Timer to expire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ChannelIsIdle(18-20kHz)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then  Transmit(RTS_Frame)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for CTS_Frame (Timeout = 2s)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if CTS_Received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then Transmit(Data_Frame) 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wait for ACK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return Success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wait MBWP (Random Backoff)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MBWP until idle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while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3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3CD3A5F-386A-BE09-C78F-FC71D6E1B5E7}"/>
              </a:ext>
            </a:extLst>
          </p:cNvPr>
          <p:cNvSpPr/>
          <p:nvPr/>
        </p:nvSpPr>
        <p:spPr>
          <a:xfrm>
            <a:off x="1014200" y="284857"/>
            <a:ext cx="13616200" cy="119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Our Approach – </a:t>
            </a:r>
            <a:br>
              <a:rPr lang="en-US" sz="44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270" y="320892"/>
            <a:ext cx="5673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Why </a:t>
            </a:r>
            <a:r>
              <a:rPr lang="en-US" sz="4800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</a:p>
          <a:p>
            <a:pPr algn="l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800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 works: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 verifies channel availability before transmission, preventing signal collisions and packet loss.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frameworks exist for standardized Digital Signal Processing (DSP) and uniform hardware access.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 to Dynamic Topology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08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and asynchronous, allowing devices to join or leave instantly without network stalls.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243870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"Listen-Before-Talk" principle is robust for devices with varying OS delays, unlike strict time synchronization.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2438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Node Solution (RTS/CTS)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608861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Explicitly reserves the medium at the receiver's end, ensuring all nodes know the channel is busy.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1420" y="411993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Implementation: Data Encoding – </a:t>
            </a:r>
            <a:b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</a:br>
            <a:r>
              <a:rPr lang="en-US" sz="480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Frequency-Shift Keying 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70327"/>
            <a:ext cx="4516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89" y="23889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application uses FSK to encode binary data onto ultrasonic sound waves. This digital modulation technique changes the frequency of a carrier signal to transmit information.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89" y="33699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FSK (BFSK):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Carrier shifts between two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discrete frequencies for binary (0s and 1s) information.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89" y="42015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 Selection: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18 kHz for '0' and 20 kHz for '1', inaudible to humans.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89" y="4643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 Duration: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Optimal 0.5 milliseconds per bit, allowing for signal stability and receiver sampling.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9732" y="497442"/>
            <a:ext cx="1056393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Connection Establishment </a:t>
            </a:r>
            <a:b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to Send / Clear to Send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882259" y="1623060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05119" y="1645920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115979" y="197965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763917" y="1817608"/>
            <a:ext cx="2153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RTS (Request to Send)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763917" y="2189083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sends a short control frame indicating intent to transmit and occupy the medium.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882259" y="2830116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5119" y="2852976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15979" y="31867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63917" y="3024664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Wait (SIFS)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763917" y="3396139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listens for a predefined window (Timeout).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259" y="4037171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905119" y="4060031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115979" y="4393763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763917" y="423171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CTS (Clear to Send)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763917" y="4603194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the receiver is idle, it responds with a CTS frame, informing other participants the channel is busy.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882259" y="5244227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905119" y="5267087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115979" y="560081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763917" y="543877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763917" y="5810250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Upon receiving CTS, the transmitter sends the full data packet.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882259" y="6451283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905119" y="6474143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115979" y="6807875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763917" y="6645831"/>
            <a:ext cx="23964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Acknowledgement (ACK)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763917" y="7017306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sends ACK upon correct data arrival; sender retransmits if no ACK.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990" y="367903"/>
            <a:ext cx="13894420" cy="83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Case: Many-to-Many Interaction and Messaging Protocol</a:t>
            </a:r>
            <a:endParaRPr lang="en-US" sz="4450" dirty="0"/>
          </a:p>
        </p:txBody>
      </p:sp>
      <p:pic>
        <p:nvPicPr>
          <p:cNvPr id="5" name="תמונה 4" descr="תמונה שמכילה טקסט, תרשים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ADC02E2-201D-D6D9-5CD9-C4D4A151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99" y="861001"/>
            <a:ext cx="10220241" cy="6874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צילום מסך, גופן, כתב יד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4D72B9-A76F-4EE2-9066-681C2EC7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121"/>
            <a:ext cx="14630400" cy="63650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5620" y="506611"/>
            <a:ext cx="13771755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Diagram: Structural Design of the CSMA/CA and Signal Processing Layers</a:t>
            </a:r>
            <a:endParaRPr lang="en-US" sz="4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8224" y="519615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Expected Results &amp; Key Specifications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31939"/>
            <a:ext cx="3206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Functional Network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Acoustic communication network using ultrasonic waves.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communication between Android and iOS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Reliable Protocol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 with RTS/CTS collision avoidance.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Capacity &amp; Range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3+ concurrent nodes within a 2-meter radius.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043845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Many-to-Many Topology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data transfer from multiple emitters to multiple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3644"/>
            <a:ext cx="76370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Are Going To Do: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553048" y="2459891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482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648" y="288137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7482" y="3601581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Data Transfer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7482" y="4091999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uses ultrasonic waves for data transfer, leveraging their ability to propagate through liquids and be contained by solid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187806" y="2459891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422240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9406" y="288137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22240" y="3601581"/>
            <a:ext cx="3056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Network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22240" y="409199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many-to-many ultrasonic data transfer network for Android and iOS, with advanced collision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7966" y="576588"/>
            <a:ext cx="1110456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Comprehensive Testing of Embedded Communication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33536"/>
            <a:ext cx="12320044" cy="19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This section presents the testing methodologies used to validate the functionality, integrity, and robustness of the embedded communication stack. It covers bit-level operations, physical layer characteristics, system integration, and real-world performance under various conditions.</a:t>
            </a:r>
            <a:endParaRPr 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1695-8269-A8A2-A013-5F4E101A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>
            <a:extLst>
              <a:ext uri="{FF2B5EF4-FFF2-40B4-BE49-F238E27FC236}">
                <a16:creationId xmlns:a16="http://schemas.microsoft.com/office/drawing/2014/main" id="{B9F1C9A3-D97B-D54E-3EA9-8934FC848467}"/>
              </a:ext>
            </a:extLst>
          </p:cNvPr>
          <p:cNvSpPr/>
          <p:nvPr/>
        </p:nvSpPr>
        <p:spPr>
          <a:xfrm>
            <a:off x="5275196" y="1818041"/>
            <a:ext cx="4227076" cy="2642711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9F2674E6-10C4-8DC4-E9E2-3352D4C4252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6BD5A408-376C-6F3C-45BA-D03468DB8B69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E9FD5668-5037-6A7E-6B09-4D17249D1D4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E239C10E-2ED8-008C-114D-86199FFF0E8C}"/>
              </a:ext>
            </a:extLst>
          </p:cNvPr>
          <p:cNvSpPr/>
          <p:nvPr/>
        </p:nvSpPr>
        <p:spPr>
          <a:xfrm>
            <a:off x="2214223" y="1704265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9573B945-AD12-FCFE-41A7-D560D666CA60}"/>
              </a:ext>
            </a:extLst>
          </p:cNvPr>
          <p:cNvSpPr/>
          <p:nvPr/>
        </p:nvSpPr>
        <p:spPr>
          <a:xfrm>
            <a:off x="2214223" y="2140510"/>
            <a:ext cx="1024053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 the </a:t>
            </a:r>
            <a:r>
              <a:rPr lang="en-US" dirty="0" err="1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ConstructPacket</a:t>
            </a: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function accurately packs "Total Packets" and "Current Index" into a single byte.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8">
            <a:extLst>
              <a:ext uri="{FF2B5EF4-FFF2-40B4-BE49-F238E27FC236}">
                <a16:creationId xmlns:a16="http://schemas.microsoft.com/office/drawing/2014/main" id="{C93AB4BF-AD5C-7D37-6B70-26F40D20424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6C76E806-B625-86CD-4129-4F8120BDBC8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59183532-3D8F-2B44-126A-307ACB44DA3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0AAEA233-1532-5F2F-84AC-CE10A89CF65A}"/>
              </a:ext>
            </a:extLst>
          </p:cNvPr>
          <p:cNvSpPr/>
          <p:nvPr/>
        </p:nvSpPr>
        <p:spPr>
          <a:xfrm>
            <a:off x="2214223" y="343710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A97ABE9F-1825-825C-3921-F0EED62932D2}"/>
              </a:ext>
            </a:extLst>
          </p:cNvPr>
          <p:cNvSpPr/>
          <p:nvPr/>
        </p:nvSpPr>
        <p:spPr>
          <a:xfrm>
            <a:off x="2214223" y="387334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Input Total=3, Index=2. Execute the bit-packing logic.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FFC306F3-204C-4598-74D8-3B986F780B61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14">
            <a:extLst>
              <a:ext uri="{FF2B5EF4-FFF2-40B4-BE49-F238E27FC236}">
                <a16:creationId xmlns:a16="http://schemas.microsoft.com/office/drawing/2014/main" id="{C1CA3591-5E2F-C506-9ADF-104235098F6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DC308A49-319A-887D-4BD0-4B083000BD5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CDB5D89C-8E5E-BDCE-0C04-B0260111FCD9}"/>
              </a:ext>
            </a:extLst>
          </p:cNvPr>
          <p:cNvSpPr/>
          <p:nvPr/>
        </p:nvSpPr>
        <p:spPr>
          <a:xfrm>
            <a:off x="2214223" y="5169936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442E04FA-C0F1-A39F-2900-46CEF1E8BB7C}"/>
              </a:ext>
            </a:extLst>
          </p:cNvPr>
          <p:cNvSpPr/>
          <p:nvPr/>
        </p:nvSpPr>
        <p:spPr>
          <a:xfrm>
            <a:off x="2214223" y="5606181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resulting byte must be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0x32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(Binary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00110010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).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ext 2"/>
          <p:cNvSpPr/>
          <p:nvPr/>
        </p:nvSpPr>
        <p:spPr>
          <a:xfrm>
            <a:off x="1108954" y="741634"/>
            <a:ext cx="7865031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2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CA4D7BCD-F4D2-9924-AB62-6800D2C6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Bit Packing &amp; Fragmentation Logic</a:t>
            </a:r>
            <a:br>
              <a:rPr lang="en-US" sz="2800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718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095DF30A-2C0B-160C-0061-068CEC1688AB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790A799A-5A3F-C0F2-AFA7-242E17F3A5F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F710CB3D-674B-9515-A3BA-B2F75B6369C2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85332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the integrity of the XOR checksum algorithm used within the communication stack.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214223" y="3840720"/>
            <a:ext cx="1041395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Manually calculate the XOR sum for the string "TEST". Then, run the code's dedicated checksum function on the identical string.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214222" y="5573555"/>
            <a:ext cx="1035877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output from the code's checksum function must precisely match the pre-calculated manual XOR 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70B10A55-3FE8-F3B2-DA5A-5E5F1C380938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1A1A0C4F-A04A-9196-6EAD-C30BCB2D818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D454A8E5-A043-13AD-759D-660AE98030CF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6FD5FC0-3879-56AF-29EE-583E66D1A99A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C8672B36-D63D-8FD9-46F2-8FCAF110261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E1E6EAF5-2357-5EAD-159A-1C4A4EEA8DF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כותרת 26">
            <a:extLst>
              <a:ext uri="{FF2B5EF4-FFF2-40B4-BE49-F238E27FC236}">
                <a16:creationId xmlns:a16="http://schemas.microsoft.com/office/drawing/2014/main" id="{5CE9873B-1410-FD57-140D-203392B0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73" y="413947"/>
            <a:ext cx="10494470" cy="885375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Checksum Calculation Accuracy</a:t>
            </a:r>
            <a:br>
              <a:rPr lang="en-US" sz="2800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9F4A-D50C-CF06-F6A2-6069D878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11901DFB-D0B4-F925-AF04-D8AFB8AFB7C4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EA4ACF-9C86-D912-93B6-EF9E243D96F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497AC951-9F20-A6E4-2D0D-74272078B93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F76DBBD-6084-5A22-3169-31905FE9422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4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D560F67-E57F-8E7C-3D01-FDBF59E30F2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955C820-84C1-2E8F-86D4-1C3EF75EAE8E}"/>
              </a:ext>
            </a:extLst>
          </p:cNvPr>
          <p:cNvSpPr/>
          <p:nvPr/>
        </p:nvSpPr>
        <p:spPr>
          <a:xfrm>
            <a:off x="2214223" y="2107884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Ensuring the raw string payload is correctly transformed into the binary protocol frame according to strict ordering requirements.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9702A71-AFE9-A356-0839-8F00D6C29A46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227DDF8-1831-0BA2-D698-89417EDC25B5}"/>
              </a:ext>
            </a:extLst>
          </p:cNvPr>
          <p:cNvSpPr/>
          <p:nvPr/>
        </p:nvSpPr>
        <p:spPr>
          <a:xfrm>
            <a:off x="2214223" y="3840720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Pass the string "TEST" into the serializer function. Inspect the generated output bit array.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8A55E4-12A2-16C9-A903-C66F8C91974F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8FF443F-3EA0-863D-22A8-F6830ED15A21}"/>
              </a:ext>
            </a:extLst>
          </p:cNvPr>
          <p:cNvSpPr/>
          <p:nvPr/>
        </p:nvSpPr>
        <p:spPr>
          <a:xfrm>
            <a:off x="2214223" y="5573555"/>
            <a:ext cx="666964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bit array must rigidly adhere to the defined frame structure: Preamble -&gt; Sync -&gt; Frag -&gt; Length -&gt; Payload -&gt; Checksum.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EAD0B8E-82D7-B156-DF75-6068FE03FA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EBF8037-5B1E-38E8-51FF-AB63A5DD43E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0830A1-796F-AEC2-B12E-D8A90AC59868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57327AC6-50D5-EC3D-31F9-6E4BA1761D97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5E20DCA6-6AC3-3E31-DFA0-8B35DBC21CE8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1ECBBA77-7BEA-84F8-9782-A1816035D32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כותרת 26">
            <a:extLst>
              <a:ext uri="{FF2B5EF4-FFF2-40B4-BE49-F238E27FC236}">
                <a16:creationId xmlns:a16="http://schemas.microsoft.com/office/drawing/2014/main" id="{9EF2B701-00A1-47F0-94AF-EB8BAEC4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Packet Serialization</a:t>
            </a:r>
            <a:br>
              <a:rPr lang="en-US" sz="2800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42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1B97-2712-50F6-4CC4-D25B1595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8A5DB66D-EF01-ED80-3976-9CCC798A0C63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C2D1ED8B-ECD6-7C43-4710-04DD70105DCE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5F7A7C4D-91F5-EB79-A87B-267AFCCFB91A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DC193C3-A97A-13CB-4908-353E14019653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F1E6154-FF5B-37E3-8A17-F12C12E9CFD3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817B51D-77A8-4D32-0430-B760E635B984}"/>
              </a:ext>
            </a:extLst>
          </p:cNvPr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FFT logic using a mathematically generated array to ensure precise frequency detection.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F5BEB54-9DF7-D8EF-0A81-6D2D9959ACF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E2C1FD5-8E73-C288-EBD2-03B15DCFA01F}"/>
              </a:ext>
            </a:extLst>
          </p:cNvPr>
          <p:cNvSpPr/>
          <p:nvPr/>
        </p:nvSpPr>
        <p:spPr>
          <a:xfrm>
            <a:off x="2214222" y="3840720"/>
            <a:ext cx="104454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Feed an array containing a pure mathematical sine wave of 18kHz into the detection function.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70D892-F812-C5CF-A12D-0B3FEF7FD37E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238577D-013E-2934-1896-BEAF6211FFCD}"/>
              </a:ext>
            </a:extLst>
          </p:cNvPr>
          <p:cNvSpPr/>
          <p:nvPr/>
        </p:nvSpPr>
        <p:spPr>
          <a:xfrm>
            <a:off x="2214222" y="5573555"/>
            <a:ext cx="1050066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algorithm must return a significantly higher magnitude for the 18kHz bin when compared to the 20kHz bin.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644CA9EC-169B-D1E0-466D-89FF34663485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21EABF4-4FF4-BAD7-830C-E9EECD236AA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458DEC7E-30BA-2120-C89E-9005542D2B00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A12C0F9-E2A3-5C36-A6DE-BCF180CC2401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74A0DF1-074B-E4D7-3D82-A9BC180D55A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E1EC3A2-27EF-8EA2-0F5F-E0286783BC2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כותרת 26">
            <a:extLst>
              <a:ext uri="{FF2B5EF4-FFF2-40B4-BE49-F238E27FC236}">
                <a16:creationId xmlns:a16="http://schemas.microsoft.com/office/drawing/2014/main" id="{5716C777-DC2F-33D8-B2C0-380B445C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Frequency Analysis Algorithm</a:t>
            </a:r>
            <a:br>
              <a:rPr lang="en-US" sz="2800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690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CDE3-6022-412D-9984-2B58DF1D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103E312-6525-0AFC-8235-F2BED12C2A29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B3E7BBC-66E3-9CA7-2A08-70F26A9E3F39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2063B9B9-BDB1-B5D5-44A8-90E4240397B9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6717498-AD6D-9076-2B23-D9216575F9DC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3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C40FC13-21B0-A0AF-3185-EDA59E7F2679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3D7C549-E6B9-5ACF-47A6-03B64F8D00E6}"/>
              </a:ext>
            </a:extLst>
          </p:cNvPr>
          <p:cNvSpPr/>
          <p:nvPr/>
        </p:nvSpPr>
        <p:spPr>
          <a:xfrm>
            <a:off x="2214222" y="2107884"/>
            <a:ext cx="1033512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Confirm that each transmitted bit maintains an exact duration of 0.5ms, as specified by the protocol.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5956B4-5B27-127E-19F7-2386615765C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904F9EF-8955-CF57-3267-BBA3521C22E3}"/>
              </a:ext>
            </a:extLst>
          </p:cNvPr>
          <p:cNvSpPr/>
          <p:nvPr/>
        </p:nvSpPr>
        <p:spPr>
          <a:xfrm>
            <a:off x="2214222" y="3639028"/>
            <a:ext cx="97596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Record the transmission of a single bit using an external PC equipped with audio editing software (e.g., Audacity). Measure the precise length of the recorded waveform.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ADAFD02-855D-9AD1-3C93-4254EE6FF30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A1CDA957-EC96-7D3D-7E03-3BC7F8621AE7}"/>
              </a:ext>
            </a:extLst>
          </p:cNvPr>
          <p:cNvSpPr/>
          <p:nvPr/>
        </p:nvSpPr>
        <p:spPr>
          <a:xfrm>
            <a:off x="2214223" y="5573555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measured waveform duration must be exactly 0.5ms, demonstrating accurate bit timing.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17753DF-30C1-6915-1796-383A4B44294B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56447EAD-08B8-E3E3-BEA0-13049ECAC1DD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327234-55C7-D42F-89C1-01B51705CF63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16954887-F95F-4E87-6EB8-9AA07527450F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DC8D07BC-FF03-D431-A66E-D5810964350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CF649534-A6EE-1AC2-1355-96D10E444AA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כותרת 26">
            <a:extLst>
              <a:ext uri="{FF2B5EF4-FFF2-40B4-BE49-F238E27FC236}">
                <a16:creationId xmlns:a16="http://schemas.microsoft.com/office/drawing/2014/main" id="{1908276C-DFCA-BC2E-4E1E-17B4F242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350"/>
              </a:lnSpc>
            </a:pPr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Physical Layer Testing: Bit Duration and Timing</a:t>
            </a:r>
            <a:br>
              <a:rPr lang="en-US" sz="2800" dirty="0">
                <a:latin typeface="Gelasio" panose="020B0604020202020204" charset="0"/>
                <a:cs typeface="Gelasio" panose="020B0604020202020204" charset="0"/>
              </a:rPr>
            </a:br>
            <a:br>
              <a:rPr lang="en-US" sz="2800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359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2EB0-1844-69AC-8561-7CC0E8C5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BF6DF130-78C8-A308-CDFE-C56DD25AC8D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B132082A-42D8-B09A-9F05-F39A4A62220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79A7FC49-F865-7606-B144-D28EDD29FE7D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06166BE-1DB9-6979-63E7-FAE16BF62041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F47061-D5C2-0282-21D9-50C11507E60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ECF4E49-CA8E-076F-48E9-CE6981CEB99A}"/>
              </a:ext>
            </a:extLst>
          </p:cNvPr>
          <p:cNvSpPr/>
          <p:nvPr/>
        </p:nvSpPr>
        <p:spPr>
          <a:xfrm>
            <a:off x="2214223" y="2107884"/>
            <a:ext cx="997252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successful end-to-end transfer of a short message between devices.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A552FC9-6F39-BA74-71DA-59CA24B7263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CF9D9F6-48EE-4ACC-23B3-91B0366AC088}"/>
              </a:ext>
            </a:extLst>
          </p:cNvPr>
          <p:cNvSpPr/>
          <p:nvPr/>
        </p:nvSpPr>
        <p:spPr>
          <a:xfrm>
            <a:off x="2214223" y="3639028"/>
            <a:ext cx="1020195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transmitting (Tx) device sends the string "TEST" to the receiving (Rx) device.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DE32B80A-02C3-2729-BE54-97B449D52EE1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16B68F6-11B0-D625-DDC5-89C83E6B642F}"/>
              </a:ext>
            </a:extLst>
          </p:cNvPr>
          <p:cNvSpPr/>
          <p:nvPr/>
        </p:nvSpPr>
        <p:spPr>
          <a:xfrm>
            <a:off x="2214222" y="5573555"/>
            <a:ext cx="106031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Rx device correctly decodes the message, checksum validation passes, and the text "TEST" is displayed on the screen.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AC44A820-38B3-386B-D3D1-125E67C4155F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0370DCC7-CF88-6705-FDC0-AD2C558BF8FA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89A822C7-2C7A-2AAE-E626-6BE754F62CC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758371E4-900A-EE2A-0E6A-6CEECF8882D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6C66A6D-1916-7296-0EE0-092918963A46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99646E2-A5C9-1F04-82BA-BC4C0C341E5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כותרת 26">
            <a:extLst>
              <a:ext uri="{FF2B5EF4-FFF2-40B4-BE49-F238E27FC236}">
                <a16:creationId xmlns:a16="http://schemas.microsoft.com/office/drawing/2014/main" id="{EA97CFDB-1E0C-3D75-4DEA-A209F143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 : </a:t>
            </a:r>
            <a:r>
              <a:rPr lang="en-US" sz="2800" b="1" dirty="0">
                <a:latin typeface="Gelasio" panose="020B0604020202020204" charset="0"/>
                <a:cs typeface="Gelasio" panose="020B0604020202020204" charset="0"/>
              </a:rPr>
              <a:t>Single Packet Transmission</a:t>
            </a:r>
            <a:br>
              <a:rPr lang="en-US" sz="2800" b="1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281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7DCF-EBF3-6371-476E-081C56441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3A5D7CD-D100-0407-F0FE-F616F82BA715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D0CC3C6-2AE4-E5FE-953C-D0CC3B984C0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626B9787-7993-E02E-1A00-C04A793F4A45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559ACC-4167-9579-ABA8-32CD68A1F792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22E0D35-512E-EE67-26C6-76AE6CDD29CA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0240189-7039-243D-8C4E-2D07E002FD7E}"/>
              </a:ext>
            </a:extLst>
          </p:cNvPr>
          <p:cNvSpPr/>
          <p:nvPr/>
        </p:nvSpPr>
        <p:spPr>
          <a:xfrm>
            <a:off x="2214222" y="2107884"/>
            <a:ext cx="1002770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Ensure the collision avoidance mechanism (Request To Send/Clear To Send) functions as expected.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160F74-176E-79E4-4DC4-25DA52AAA321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7223C2F-87A7-AAA0-2FAC-07EE66DF560B}"/>
              </a:ext>
            </a:extLst>
          </p:cNvPr>
          <p:cNvSpPr/>
          <p:nvPr/>
        </p:nvSpPr>
        <p:spPr>
          <a:xfrm>
            <a:off x="2214223" y="382238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Tx device initiates a transmission sequence.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B0C6CB4-9415-BEFF-160F-EF11018A8660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CD2FFF23-E6A8-31D3-42D9-CE3D9A864864}"/>
              </a:ext>
            </a:extLst>
          </p:cNvPr>
          <p:cNvSpPr/>
          <p:nvPr/>
        </p:nvSpPr>
        <p:spPr>
          <a:xfrm>
            <a:off x="2214223" y="5573555"/>
            <a:ext cx="1002770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Tx waits for CTS. Rx sends CTS upon hearing RTS. Tx only transmits data after receiving CTS.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B9FB5729-413F-5654-3C0B-F6B57E656C0C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26DEA8F-41E7-2E44-CD0A-E0C200A5D907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929BF727-6894-2157-ABE2-9FDC3B1FA92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F4BBB73-D148-DAEF-B92F-ADDCBE7EA8A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4EF2D74-FBDA-F9A8-179C-E414B6A2F02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FE068EB-A1F8-0B48-B92F-6F6AD1A3A04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כותרת 26">
            <a:extLst>
              <a:ext uri="{FF2B5EF4-FFF2-40B4-BE49-F238E27FC236}">
                <a16:creationId xmlns:a16="http://schemas.microsoft.com/office/drawing/2014/main" id="{545E0039-4E63-A21A-F697-1914DA01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 : RTS/CTS Handshake Verification</a:t>
            </a:r>
            <a:br>
              <a:rPr lang="en-US" sz="2800" b="1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953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93AA-E9E6-163C-4C39-5E0B6B35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AADC1E0C-EDB6-47F2-43D5-1F7F64FFC4E1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BBCA07-495E-2C80-6AD4-E8274EB13E0A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D1FCBC0-416E-DA74-066F-E10BA9D77E1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713A60C-7275-DF45-32B0-8E42C46603A8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D855EFE-17B4-F3EB-2817-E42CEB564E06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643F854-CBB2-AFBE-F020-030AFF191D6A}"/>
              </a:ext>
            </a:extLst>
          </p:cNvPr>
          <p:cNvSpPr/>
          <p:nvPr/>
        </p:nvSpPr>
        <p:spPr>
          <a:xfrm>
            <a:off x="2214223" y="2107884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Determine the maximum reliable communication distance.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0F5F20A-2F02-A8CD-4F99-D429D94C79DB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1C9F33A-35BA-C3D9-0546-C87D9EA1E4F8}"/>
              </a:ext>
            </a:extLst>
          </p:cNvPr>
          <p:cNvSpPr/>
          <p:nvPr/>
        </p:nvSpPr>
        <p:spPr>
          <a:xfrm>
            <a:off x="2214222" y="3822386"/>
            <a:ext cx="973603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Place devices 10cm apart; increase distance by 10cm until decoding fails.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79F3631-A344-E484-8E6D-2908E4DBE23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E30E264A-BE7E-57E8-DF75-287B1F18F2F8}"/>
              </a:ext>
            </a:extLst>
          </p:cNvPr>
          <p:cNvSpPr/>
          <p:nvPr/>
        </p:nvSpPr>
        <p:spPr>
          <a:xfrm>
            <a:off x="2214223" y="5573555"/>
            <a:ext cx="1059526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Document the precise distance at which reliable communication ceases.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3592A302-8AE1-F79B-31A1-8CA14AE05C52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D84C3CA-69EE-4CCF-B754-61F070883934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755270D-FCA8-7B8A-8746-9C544B725C71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C04D6CF3-8E99-A3AA-525A-D7F98308A423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9D78DEDB-754D-8A3C-5666-D58139F09BE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2AB51A65-7A7F-BA44-21E9-EBF8B0B1FCB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כותרת 26">
            <a:extLst>
              <a:ext uri="{FF2B5EF4-FFF2-40B4-BE49-F238E27FC236}">
                <a16:creationId xmlns:a16="http://schemas.microsoft.com/office/drawing/2014/main" id="{33D17DC4-D521-3C7C-2DCF-1313D113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Maximum Effective Range </a:t>
            </a:r>
            <a:br>
              <a:rPr lang="en-US" sz="2800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39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13C9-D6C0-279D-9DBB-E7C63297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97F0D1BB-F455-B0BB-C0EB-CD302D4BF902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9586B329-C15F-34BF-C7DB-398CF3560FC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0CAC5DB-0FA5-F865-CC72-40CEC34390F7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11BF900-C8EF-D62B-1322-7662CA2CF60A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AA4386-2C60-08F8-71A5-98C89677A48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E99E3E4-A09F-24E4-D73D-F6D85C7E8138}"/>
              </a:ext>
            </a:extLst>
          </p:cNvPr>
          <p:cNvSpPr/>
          <p:nvPr/>
        </p:nvSpPr>
        <p:spPr>
          <a:xfrm>
            <a:off x="2214223" y="2107884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system performance in a noisy environment.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E50BE09-86F0-9A00-84A0-CEF6DB88CEE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4DA1D26-FBBB-DC6F-E37D-ECFD4A874DD8}"/>
              </a:ext>
            </a:extLst>
          </p:cNvPr>
          <p:cNvSpPr/>
          <p:nvPr/>
        </p:nvSpPr>
        <p:spPr>
          <a:xfrm>
            <a:off x="2214222" y="3822386"/>
            <a:ext cx="103745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Perform transmission while introducing external noise near the receiver.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3E04DD3-8705-392C-2307-3DD56C17DCE2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DB7E7C6-F445-A1B4-76A8-5D7003DCA6E0}"/>
              </a:ext>
            </a:extLst>
          </p:cNvPr>
          <p:cNvSpPr/>
          <p:nvPr/>
        </p:nvSpPr>
        <p:spPr>
          <a:xfrm>
            <a:off x="2214223" y="5573555"/>
            <a:ext cx="1030359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successfully filter external noise and maintain communication integrity.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D39019A2-87B8-1C97-3237-58051B66BE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48FC4DE-3D5A-24E7-E86D-22A91ADF449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E7CDD1D8-9D7C-C6C3-26DB-434FAACDBABC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2616523-9E64-9509-CFA3-1491A671AD56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2149D6C-7095-168D-1197-5026992108D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B1F1949-2C4A-BAD3-0238-67BE01A0C90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כותרת 26">
            <a:extLst>
              <a:ext uri="{FF2B5EF4-FFF2-40B4-BE49-F238E27FC236}">
                <a16:creationId xmlns:a16="http://schemas.microsoft.com/office/drawing/2014/main" id="{C3C447C9-CC66-22D3-17D6-330CD273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Noise Immunity</a:t>
            </a:r>
            <a:br>
              <a:rPr lang="en-US" sz="2800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264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21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Ultrasound: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2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Crowded frequency spectrums.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Susceptible to electromagnetic interference.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congestion and "snooping"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propagation through conductive media (examples: water, human body).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52990"/>
            <a:ext cx="3525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Ultrasound Advantages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Propagates well through liquids and tissue.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Naturally contained by solid barriers, enhancing security.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Avoids crowded radio spectrums.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Ideal for environments where RF fails (examples: operating rooms, underwater).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170446" y="796958"/>
            <a:ext cx="483393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70446" y="1293269"/>
            <a:ext cx="814125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Verifying the signal's ability to diffract around or penetrate obstacles, determining if direct Line-of-Sight (LOS) is mandatory for effective communication.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331538" y="1989011"/>
            <a:ext cx="15240" cy="3211116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477449" y="214248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170387" y="198901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24084" y="201580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047818" y="2038184"/>
            <a:ext cx="179070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1: Baseline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47818" y="234786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Establish a stable connection between devices at a distance of 2 metres.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477449" y="301687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170387" y="286340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24084" y="289019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047818" y="2912579"/>
            <a:ext cx="206633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2: Level 1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047818" y="322226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sheet of paper directly between the speaker and microphone.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1477449" y="389127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170387" y="373780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224084" y="376459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047818" y="3786974"/>
            <a:ext cx="210466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3: Level 2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047818" y="409665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human body as an obstacle.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1477449" y="476566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1170387" y="461219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224084" y="463898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4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2047818" y="4661369"/>
            <a:ext cx="211300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4: Level 3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2047818" y="497105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solid wooden door or wall.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1385235" y="5576007"/>
            <a:ext cx="196107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Success Criteria: Pass</a:t>
            </a:r>
            <a:endParaRPr lang="en-US" sz="17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385235" y="6014634"/>
            <a:ext cx="7926467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accurately report signal loss or checksum failure when the signal is blocked. It must not crash or display random garbage data.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1170446" y="5361219"/>
            <a:ext cx="15240" cy="127265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כותרת 33">
            <a:extLst>
              <a:ext uri="{FF2B5EF4-FFF2-40B4-BE49-F238E27FC236}">
                <a16:creationId xmlns:a16="http://schemas.microsoft.com/office/drawing/2014/main" id="{51C9132A-0E5E-A6D3-D16F-A535C1A00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Wall/Barrier Penetration Test</a:t>
            </a: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DEC02-33F6-377F-9BE7-39E2DACD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33387114-70E0-8396-289A-BCC7CDD147AF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45897EDB-6CDE-C9EC-49B7-4A282BE276EC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13A14A0-C51F-EE36-FB21-B1D545E2806F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0ABB35B-C12D-E898-87B1-CC66D444050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D1B3D84-D430-38A0-19D1-1FFACBDD09D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E14C6AE-EDB6-A1B8-D4DD-96166C627B16}"/>
              </a:ext>
            </a:extLst>
          </p:cNvPr>
          <p:cNvSpPr/>
          <p:nvPr/>
        </p:nvSpPr>
        <p:spPr>
          <a:xfrm>
            <a:off x="2214222" y="2107884"/>
            <a:ext cx="971239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Ensure the application does not crash or overheat during continuous operation.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B9FBF08-87F5-E2FF-96B6-7A034A63BF10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54E731FF-7A28-0555-480F-CFDC5F5E7042}"/>
              </a:ext>
            </a:extLst>
          </p:cNvPr>
          <p:cNvSpPr/>
          <p:nvPr/>
        </p:nvSpPr>
        <p:spPr>
          <a:xfrm>
            <a:off x="2214223" y="3822386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Run a continuous transmission loop for a minimum duration of 10 minutes.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E2DCDDCE-9CB3-A292-D711-7F559F9CF783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2614974-D95A-044D-6305-8CF451EC2136}"/>
              </a:ext>
            </a:extLst>
          </p:cNvPr>
          <p:cNvSpPr/>
          <p:nvPr/>
        </p:nvSpPr>
        <p:spPr>
          <a:xfrm>
            <a:off x="2214223" y="5573555"/>
            <a:ext cx="95941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The application must remain stable throughout the test, with no "Application Not Responding" errors or unexpected terminations. 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10573022-0617-D394-B952-E94F39EFCE67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D6F89C3-DF19-4463-2323-CD999B5F7966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F8720571-C9F6-E837-7D5C-02711F791F59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4165F6B-59E7-FE87-159E-0AA9DF0CD7F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36CD5FF-A266-7B38-39B3-3D8B702046D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334FD855-6FFB-CA88-E802-337970A84F4A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כותרת 26">
            <a:extLst>
              <a:ext uri="{FF2B5EF4-FFF2-40B4-BE49-F238E27FC236}">
                <a16:creationId xmlns:a16="http://schemas.microsoft.com/office/drawing/2014/main" id="{210EDB88-6A46-517E-FFE3-4AD350EF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</a:t>
            </a:r>
            <a:r>
              <a:rPr lang="en-US" sz="2800" b="1" dirty="0">
                <a:latin typeface="Gelasio" panose="020B0604020202020204" charset="0"/>
                <a:cs typeface="Gelasio" panose="020B0604020202020204" charset="0"/>
              </a:rPr>
              <a:t>Battery and Thermal Stability</a:t>
            </a:r>
            <a:br>
              <a:rPr lang="en-US" sz="2800" b="1" dirty="0">
                <a:latin typeface="Gelasio" panose="020B0604020202020204" charset="0"/>
                <a:cs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7697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697123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Thank You for Listening!</a:t>
            </a:r>
            <a:endParaRPr lang="en-US" sz="890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630" y="463748"/>
            <a:ext cx="14039386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Diagram: CSMA/CA Protocol with RTS/CTS Handshake Sequence</a:t>
            </a:r>
            <a:endParaRPr lang="en-US" sz="4450" dirty="0"/>
          </a:p>
        </p:txBody>
      </p:sp>
      <p:pic>
        <p:nvPicPr>
          <p:cNvPr id="4" name="תמונה 3" descr="תמונה שמכילה טקסט, צילום מסך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8E7C3A-5982-51A4-5A59-237F1678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0" y="1517689"/>
            <a:ext cx="13847626" cy="78606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643" y="603052"/>
            <a:ext cx="1309711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CSMA/CA Protocol with RTS/CTS Handshake</a:t>
            </a:r>
            <a:endParaRPr lang="en-US" sz="4300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BCBD0F0E-BD6A-7D6F-74D4-8C1764B2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1" y="2217058"/>
            <a:ext cx="14025880" cy="56794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595" y="395288"/>
            <a:ext cx="11434481" cy="895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 – Data Transmission and Frame Verification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783205" y="7604998"/>
            <a:ext cx="906387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5" name="תמונה 4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D1E6DB9-1CDD-5DD8-9733-9C1CA32B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3" y="1377388"/>
            <a:ext cx="1286043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0837" y="550783"/>
            <a:ext cx="12668726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Data Framing and Physical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80837" y="7360682"/>
            <a:ext cx="126687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תמונה 4" descr="תמונה שמכילה טקסט, קו, תרשים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E6E6F1-3100-5CA9-9B06-93639336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007"/>
            <a:ext cx="14630400" cy="5928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79063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2850"/>
              </a:lnSpc>
              <a:buSzPct val="100000"/>
            </a:pPr>
            <a:r>
              <a:rPr lang="en-US" sz="4450" dirty="0">
                <a:solidFill>
                  <a:srgbClr val="272525"/>
                </a:solidFill>
                <a:latin typeface="Gelasio" panose="020B0604020202020204" charset="0"/>
                <a:ea typeface="Lato" pitchFamily="34" charset="-122"/>
                <a:cs typeface="Gelasio" panose="020B0604020202020204" charset="0"/>
              </a:rPr>
              <a:t>Why Is The Project Not Trivial? 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52189" y="2704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PoC to Network Layer: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from a basic one-to-one physical link to a robust, scalable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communication protocol.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52189" y="35091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Interoperability: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seamless data exchange between heterogeneous mobile operating systems (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vs. iOS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with unique audio chipsets and hardware constraints.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2189" y="43142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and Algorithmic Constraints: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severe acoustic challenges like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(echoes)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Self-Interference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non-real-time mobile hardware.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1257" y="583287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 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1634847"/>
            <a:ext cx="665083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2708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62708" y="2336006"/>
            <a:ext cx="1219176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basic acoustic links to a robust, scalable, and secure network layer.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2" y="3186708"/>
            <a:ext cx="66508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95249" y="3408402"/>
            <a:ext cx="33660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Multi-User Network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95249" y="3887867"/>
            <a:ext cx="11859220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a secure, multi-user ultrasonic network for non-RF applications.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13" y="4738568"/>
            <a:ext cx="665083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27791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Arbitration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27791" y="5439728"/>
            <a:ext cx="115266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CSMA/CA for sophisticated channel arbitration.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55" y="6290429"/>
            <a:ext cx="66508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0333" y="6512123"/>
            <a:ext cx="36060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660333" y="6991588"/>
            <a:ext cx="1119413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seamless operation between Android and iOS devices.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8" y="76629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50098" y="206153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Acoustic Interference and Noise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950098" y="2481572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Indoor environments suffer from severe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sound echoes overlap and cause Inter-Symbol Interference (ISI).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50098" y="3632121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conservative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bit duration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allow signal echoes to decay and utilizing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Frequency-Shift Keying (FSK)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signal modulation.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50098" y="504369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Channel Arbitration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50098" y="5495554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many-to-many communication without a central server or global clock.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50098" y="591659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CSMA/CA-based protocol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unique,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prime-number-based backoff timers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minimize collision probability.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9" y="785575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: (</a:t>
            </a: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cnt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.)</a:t>
            </a:r>
            <a:endParaRPr lang="en-US" sz="4450" dirty="0"/>
          </a:p>
        </p:txBody>
      </p:sp>
      <p:sp>
        <p:nvSpPr>
          <p:cNvPr id="9" name="Text 7"/>
          <p:cNvSpPr/>
          <p:nvPr/>
        </p:nvSpPr>
        <p:spPr>
          <a:xfrm>
            <a:off x="1039309" y="207115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Overcoming the Hidden Node Problem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039309" y="248215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Undetectable collisions occurring when two transmitters,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out of range of each other, simultaneously signal a central receiver.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039309" y="3261910"/>
            <a:ext cx="9540954" cy="601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60000" indent="-3600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 synchronized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(Request to Send / Clear to Send) handshake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logically reserve the medium at the receiver's end.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039309" y="438604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Integrity in Noisy Channels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039309" y="4846690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Environmental noise can easily flip bits in a 160-bit frame.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39309" y="5149759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robust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16-bit CRC checksum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an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 feedback loop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verify and retransmit corrupted packets.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039309" y="5551779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03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084" y="590907"/>
            <a:ext cx="586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on Prior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advances previous research in ultrasonic data transfer.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61614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Foundational PoC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teams established a one-to-one ultrasonic communication channel between two Android devices.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96371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Physical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Utilized Frequency-Shift Keying (FSK) for acoustic data transfer.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61614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Selection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Determined 18-19 kHz as optimal for inaudible mobile communication.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496371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Fast Fourier Transform (FFT) for decoding binary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1" y="629458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1829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Heterogeneous Mobile Nodes (Receivers/Transmitters):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447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require at least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concurrent devices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many-to-many network topology and collision avoidance.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33781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must include a variety of models—specifically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Android devices and one iPhone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—to account for different audio chipsets and microphone placements.</a:t>
            </a:r>
            <a:endParaRPr lang="en-US" sz="240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Development and Compilation: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5058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Apple Mac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an essential requirement for utilizing the iOS development environment and compiling code for the iPhone Operating System.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31092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relies on standard Android and iOS APIs, 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AudioTrack/AudioRecord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Android and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AVAudioEngine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iOS.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2537</Words>
  <Application>Microsoft Office PowerPoint</Application>
  <PresentationFormat>מותאם אישית</PresentationFormat>
  <Paragraphs>337</Paragraphs>
  <Slides>36</Slides>
  <Notes>36</Notes>
  <HiddenSlides>5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36</vt:i4>
      </vt:variant>
    </vt:vector>
  </HeadingPairs>
  <TitlesOfParts>
    <vt:vector size="43" baseType="lpstr">
      <vt:lpstr>Gelasio</vt:lpstr>
      <vt:lpstr>Lato</vt:lpstr>
      <vt:lpstr>Calibri</vt:lpstr>
      <vt:lpstr>Consolas</vt:lpstr>
      <vt:lpstr>Aptos</vt:lpstr>
      <vt:lpstr>Arial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Unit Testing: Bit Packing &amp; Fragmentation Logic </vt:lpstr>
      <vt:lpstr>Unit Testing: Checksum Calculation Accuracy </vt:lpstr>
      <vt:lpstr>Unit Testing: Packet Serialization </vt:lpstr>
      <vt:lpstr>Unit Testing: Frequency Analysis Algorithm </vt:lpstr>
      <vt:lpstr>Physical Layer Testing: Bit Duration and Timing  </vt:lpstr>
      <vt:lpstr>Integration Testing : Single Packet Transmission </vt:lpstr>
      <vt:lpstr>Integration Testing : RTS/CTS Handshake Verification </vt:lpstr>
      <vt:lpstr>Field Testing: Maximum Effective Range  </vt:lpstr>
      <vt:lpstr>Field Testing: Noise Immunity </vt:lpstr>
      <vt:lpstr>Field Testing: Wall/Barrier Penetration Test</vt:lpstr>
      <vt:lpstr>Field Testing: Battery and Thermal Stability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Yoni Grinberg</dc:creator>
  <cp:lastModifiedBy>יוני גרינברג</cp:lastModifiedBy>
  <cp:revision>27</cp:revision>
  <dcterms:created xsi:type="dcterms:W3CDTF">2026-01-14T19:53:47Z</dcterms:created>
  <dcterms:modified xsi:type="dcterms:W3CDTF">2026-01-25T06:58:44Z</dcterms:modified>
</cp:coreProperties>
</file>